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7"/>
  </p:notesMasterIdLst>
  <p:handoutMasterIdLst>
    <p:handoutMasterId r:id="rId18"/>
  </p:handoutMasterIdLst>
  <p:sldIdLst>
    <p:sldId id="451" r:id="rId5"/>
    <p:sldId id="571" r:id="rId6"/>
    <p:sldId id="538" r:id="rId7"/>
    <p:sldId id="562" r:id="rId8"/>
    <p:sldId id="573" r:id="rId9"/>
    <p:sldId id="574" r:id="rId10"/>
    <p:sldId id="575" r:id="rId11"/>
    <p:sldId id="576" r:id="rId12"/>
    <p:sldId id="431" r:id="rId13"/>
    <p:sldId id="508" r:id="rId14"/>
    <p:sldId id="553"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56"/>
            <p14:sldId id="428"/>
            <p14:sldId id="570"/>
            <p14:sldId id="430"/>
            <p14:sldId id="431"/>
            <p14:sldId id="508"/>
            <p14:sldId id="433"/>
          </p14:sldIdLst>
        </p14:section>
        <p14:section name="Content &amp; Image" id="{41083D9C-0E78-4712-A4D2-672A810DDB9A}">
          <p14:sldIdLst>
            <p14:sldId id="435"/>
            <p14:sldId id="552"/>
          </p14:sldIdLst>
        </p14:section>
        <p14:section name="Graphs and charts" id="{EA9C0D2A-1C38-41A1-B096-1BCE05E56F9D}">
          <p14:sldIdLst>
            <p14:sldId id="445"/>
            <p14:sldId id="447"/>
            <p14:sldId id="530"/>
            <p14:sldId id="543"/>
          </p14:sldIdLst>
        </p14:section>
        <p14:section name="Elements" id="{41708F08-FC16-48B6-A0C3-BF7BEC48C524}">
          <p14:sldIdLst>
            <p14:sldId id="272"/>
            <p14:sldId id="553"/>
            <p14:sldId id="557"/>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3" d="100"/>
          <a:sy n="73" d="100"/>
        </p:scale>
        <p:origin x="-1020" y="-102"/>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xmlns=""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xmlns=""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xmlns=""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xmlns="" val="160339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xmlns="" val="392751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xmlns="" val="213434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269772541"/>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xmlns=""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xmlns=""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xmlns=""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a14="http://schemas.microsoft.com/office/drawing/2010/main" xmlns=""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xmlns=""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xmlns=""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xmlns=""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xmlns=""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xmlns=""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6.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xmlns=""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cstate="print">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81000" y="2362200"/>
            <a:ext cx="3505200" cy="3322959"/>
          </a:xfrm>
          <a:noFill/>
          <a:ln>
            <a:noFill/>
          </a:ln>
        </p:spPr>
        <p:style>
          <a:lnRef idx="2">
            <a:schemeClr val="accent2"/>
          </a:lnRef>
          <a:fillRef idx="1">
            <a:schemeClr val="lt1"/>
          </a:fillRef>
          <a:effectRef idx="0">
            <a:schemeClr val="accent2"/>
          </a:effectRef>
          <a:fontRef idx="minor">
            <a:schemeClr val="dk1"/>
          </a:fontRef>
        </p:style>
        <p:txBody>
          <a:bodyPr/>
          <a:lstStyle/>
          <a:p>
            <a:r>
              <a:rPr lang="en-US" b="1" dirty="0" smtClean="0"/>
              <a:t/>
            </a:r>
            <a:br>
              <a:rPr lang="en-US" b="1" dirty="0" smtClean="0"/>
            </a:br>
            <a:r>
              <a:rPr lang="en-US" b="1" dirty="0" smtClean="0"/>
              <a:t> </a:t>
            </a:r>
            <a:r>
              <a:rPr lang="en-US" sz="2800" b="1" dirty="0" smtClean="0"/>
              <a:t>Team 2</a:t>
            </a: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t>
            </a:r>
            <a:r>
              <a:rPr lang="en-US" sz="2000" b="1" dirty="0" smtClean="0"/>
              <a:t>Ashwin R</a:t>
            </a:r>
            <a:br>
              <a:rPr lang="en-US" sz="2000" b="1" dirty="0" smtClean="0"/>
            </a:br>
            <a:r>
              <a:rPr lang="en-US" sz="2000" b="1" dirty="0" smtClean="0"/>
              <a:t> Likitha V</a:t>
            </a:r>
            <a:br>
              <a:rPr lang="en-US" sz="2000" b="1" dirty="0" smtClean="0"/>
            </a:br>
            <a:r>
              <a:rPr lang="en-US" sz="2000" b="1" dirty="0" smtClean="0"/>
              <a:t> Sandhya R</a:t>
            </a:r>
            <a:br>
              <a:rPr lang="en-US" sz="2000" b="1" dirty="0" smtClean="0"/>
            </a:br>
            <a:r>
              <a:rPr lang="en-US" sz="2000" b="1" dirty="0" smtClean="0"/>
              <a:t> Ashwini T</a:t>
            </a:r>
            <a:endParaRPr lang="en-US" sz="2000" dirty="0"/>
          </a:p>
        </p:txBody>
      </p:sp>
    </p:spTree>
    <p:extLst>
      <p:ext uri="{BB962C8B-B14F-4D97-AF65-F5344CB8AC3E}">
        <p14:creationId xmlns:p14="http://schemas.microsoft.com/office/powerpoint/2010/main" xmlns="" val="26873617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a16="http://schemas.microsoft.com/office/drawing/2014/main" xmlns="" id="{AE39C9AB-4E22-406A-B6C9-E0A3C9191BA2}"/>
              </a:ext>
            </a:extLst>
          </p:cNvPr>
          <p:cNvSpPr>
            <a:spLocks noGrp="1"/>
          </p:cNvSpPr>
          <p:nvPr>
            <p:ph type="body" sz="quarter" idx="35"/>
          </p:nvPr>
        </p:nvSpPr>
        <p:spPr/>
        <p:txBody>
          <a:bodyPr/>
          <a:lstStyle/>
          <a:p>
            <a:r>
              <a:rPr lang="pt-PT"/>
              <a:t>01</a:t>
            </a:r>
            <a:endParaRPr lang="pt-PT" dirty="0"/>
          </a:p>
        </p:txBody>
      </p:sp>
      <p:sp>
        <p:nvSpPr>
          <p:cNvPr id="39" name="Text Placeholder 38">
            <a:extLst>
              <a:ext uri="{FF2B5EF4-FFF2-40B4-BE49-F238E27FC236}">
                <a16:creationId xmlns:a16="http://schemas.microsoft.com/office/drawing/2014/main" xmlns="" id="{2A4B2EDC-B00E-4436-BE6F-90768B24432B}"/>
              </a:ext>
            </a:extLst>
          </p:cNvPr>
          <p:cNvSpPr>
            <a:spLocks noGrp="1"/>
          </p:cNvSpPr>
          <p:nvPr>
            <p:ph type="body" sz="quarter" idx="36"/>
          </p:nvPr>
        </p:nvSpPr>
        <p:spPr/>
        <p:txBody>
          <a:bodyPr/>
          <a:lstStyle/>
          <a:p>
            <a:r>
              <a:rPr lang="pt-PT"/>
              <a:t>02</a:t>
            </a:r>
            <a:endParaRPr lang="pt-PT" dirty="0"/>
          </a:p>
        </p:txBody>
      </p:sp>
      <p:sp>
        <p:nvSpPr>
          <p:cNvPr id="40" name="Text Placeholder 39">
            <a:extLst>
              <a:ext uri="{FF2B5EF4-FFF2-40B4-BE49-F238E27FC236}">
                <a16:creationId xmlns:a16="http://schemas.microsoft.com/office/drawing/2014/main" xmlns="" id="{22A9A6D1-FE4E-4431-8770-86D7EE5AA040}"/>
              </a:ext>
            </a:extLst>
          </p:cNvPr>
          <p:cNvSpPr>
            <a:spLocks noGrp="1"/>
          </p:cNvSpPr>
          <p:nvPr>
            <p:ph type="body" sz="quarter" idx="37"/>
          </p:nvPr>
        </p:nvSpPr>
        <p:spPr/>
        <p:txBody>
          <a:bodyPr/>
          <a:lstStyle/>
          <a:p>
            <a:r>
              <a:rPr lang="pt-PT"/>
              <a:t>03</a:t>
            </a:r>
            <a:endParaRPr lang="pt-PT" dirty="0"/>
          </a:p>
        </p:txBody>
      </p:sp>
      <p:sp>
        <p:nvSpPr>
          <p:cNvPr id="32" name="Text Placeholder 31">
            <a:extLst>
              <a:ext uri="{FF2B5EF4-FFF2-40B4-BE49-F238E27FC236}">
                <a16:creationId xmlns:a16="http://schemas.microsoft.com/office/drawing/2014/main" xmlns="" id="{9E6C3BF7-14BF-453F-826B-7287C752C9BF}"/>
              </a:ext>
            </a:extLst>
          </p:cNvPr>
          <p:cNvSpPr>
            <a:spLocks noGrp="1"/>
          </p:cNvSpPr>
          <p:nvPr>
            <p:ph type="body" sz="quarter" idx="13"/>
          </p:nvPr>
        </p:nvSpPr>
        <p:spPr/>
        <p:txBody>
          <a:bodyPr/>
          <a:lstStyle/>
          <a:p>
            <a:r>
              <a:rPr lang="pt-PT" dirty="0" smtClean="0"/>
              <a:t>Customer</a:t>
            </a:r>
            <a:endParaRPr lang="pt-PT" dirty="0"/>
          </a:p>
        </p:txBody>
      </p:sp>
      <p:sp>
        <p:nvSpPr>
          <p:cNvPr id="33" name="Text Placeholder 32">
            <a:extLst>
              <a:ext uri="{FF2B5EF4-FFF2-40B4-BE49-F238E27FC236}">
                <a16:creationId xmlns:a16="http://schemas.microsoft.com/office/drawing/2014/main" xmlns="" id="{36040C9E-9806-4074-8604-57E3BC808E2E}"/>
              </a:ext>
            </a:extLst>
          </p:cNvPr>
          <p:cNvSpPr>
            <a:spLocks noGrp="1"/>
          </p:cNvSpPr>
          <p:nvPr>
            <p:ph type="body" sz="quarter" idx="32"/>
          </p:nvPr>
        </p:nvSpPr>
        <p:spPr/>
        <p:txBody>
          <a:bodyPr/>
          <a:lstStyle/>
          <a:p>
            <a:r>
              <a:rPr lang="pt-PT" dirty="0" smtClean="0"/>
              <a:t>For Password Encryption, Change Password, Forgot Password</a:t>
            </a:r>
            <a:endParaRPr lang="pt-PT" dirty="0" smtClean="0"/>
          </a:p>
          <a:p>
            <a:pPr lvl="1"/>
            <a:r>
              <a:rPr lang="en-US" dirty="0" smtClean="0"/>
              <a:t>Password</a:t>
            </a:r>
            <a:endParaRPr lang="en-US" dirty="0" smtClean="0"/>
          </a:p>
          <a:p>
            <a:pPr lvl="1"/>
            <a:r>
              <a:rPr lang="en-US" dirty="0" smtClean="0"/>
              <a:t>Email</a:t>
            </a:r>
          </a:p>
        </p:txBody>
      </p:sp>
      <p:sp>
        <p:nvSpPr>
          <p:cNvPr id="34" name="Text Placeholder 33">
            <a:extLst>
              <a:ext uri="{FF2B5EF4-FFF2-40B4-BE49-F238E27FC236}">
                <a16:creationId xmlns:a16="http://schemas.microsoft.com/office/drawing/2014/main" xmlns="" id="{4EAFB77E-6AC0-40EA-B7B1-41B3C03D52AC}"/>
              </a:ext>
            </a:extLst>
          </p:cNvPr>
          <p:cNvSpPr>
            <a:spLocks noGrp="1"/>
          </p:cNvSpPr>
          <p:nvPr>
            <p:ph type="body" sz="quarter" idx="39"/>
          </p:nvPr>
        </p:nvSpPr>
        <p:spPr/>
        <p:txBody>
          <a:bodyPr/>
          <a:lstStyle/>
          <a:p>
            <a:r>
              <a:rPr lang="en-US" dirty="0" smtClean="0"/>
              <a:t>Merchant</a:t>
            </a:r>
            <a:endParaRPr lang="pt-PT" dirty="0"/>
          </a:p>
        </p:txBody>
      </p:sp>
      <p:sp>
        <p:nvSpPr>
          <p:cNvPr id="35" name="Text Placeholder 34">
            <a:extLst>
              <a:ext uri="{FF2B5EF4-FFF2-40B4-BE49-F238E27FC236}">
                <a16:creationId xmlns:a16="http://schemas.microsoft.com/office/drawing/2014/main" xmlns="" id="{D7218539-4229-4A46-82EB-7CB11C69DC73}"/>
              </a:ext>
            </a:extLst>
          </p:cNvPr>
          <p:cNvSpPr>
            <a:spLocks noGrp="1"/>
          </p:cNvSpPr>
          <p:nvPr>
            <p:ph type="body" sz="quarter" idx="40"/>
          </p:nvPr>
        </p:nvSpPr>
        <p:spPr/>
        <p:txBody>
          <a:bodyPr/>
          <a:lstStyle/>
          <a:p>
            <a:r>
              <a:rPr lang="pt-PT" dirty="0" smtClean="0"/>
              <a:t>For Validation of Merchants</a:t>
            </a:r>
            <a:endParaRPr lang="pt-PT" dirty="0" smtClean="0"/>
          </a:p>
          <a:p>
            <a:pPr lvl="1"/>
            <a:r>
              <a:rPr lang="en-US" dirty="0" smtClean="0"/>
              <a:t>Name</a:t>
            </a:r>
            <a:endParaRPr lang="en-US" dirty="0"/>
          </a:p>
          <a:p>
            <a:pPr lvl="1"/>
            <a:r>
              <a:rPr lang="en-US" dirty="0" smtClean="0"/>
              <a:t>Phone Number                         </a:t>
            </a:r>
          </a:p>
          <a:p>
            <a:pPr lvl="1"/>
            <a:r>
              <a:rPr lang="en-US" dirty="0" smtClean="0"/>
              <a:t>Address</a:t>
            </a:r>
            <a:endParaRPr lang="pt-PT" dirty="0"/>
          </a:p>
        </p:txBody>
      </p:sp>
      <p:sp>
        <p:nvSpPr>
          <p:cNvPr id="36" name="Text Placeholder 35">
            <a:extLst>
              <a:ext uri="{FF2B5EF4-FFF2-40B4-BE49-F238E27FC236}">
                <a16:creationId xmlns:a16="http://schemas.microsoft.com/office/drawing/2014/main" xmlns="" id="{42042FD0-11D6-4128-B6DE-FC37FAA6972B}"/>
              </a:ext>
            </a:extLst>
          </p:cNvPr>
          <p:cNvSpPr>
            <a:spLocks noGrp="1"/>
          </p:cNvSpPr>
          <p:nvPr>
            <p:ph type="body" sz="quarter" idx="41"/>
          </p:nvPr>
        </p:nvSpPr>
        <p:spPr/>
        <p:txBody>
          <a:bodyPr/>
          <a:lstStyle/>
          <a:p>
            <a:r>
              <a:rPr lang="en-US" dirty="0" smtClean="0"/>
              <a:t>Email</a:t>
            </a:r>
            <a:endParaRPr lang="pt-PT" dirty="0"/>
          </a:p>
        </p:txBody>
      </p:sp>
      <p:sp>
        <p:nvSpPr>
          <p:cNvPr id="37" name="Text Placeholder 36">
            <a:extLst>
              <a:ext uri="{FF2B5EF4-FFF2-40B4-BE49-F238E27FC236}">
                <a16:creationId xmlns:a16="http://schemas.microsoft.com/office/drawing/2014/main" xmlns="" id="{AE7DF725-80FA-4D16-A0E5-C0416FCD6EBB}"/>
              </a:ext>
            </a:extLst>
          </p:cNvPr>
          <p:cNvSpPr>
            <a:spLocks noGrp="1"/>
          </p:cNvSpPr>
          <p:nvPr>
            <p:ph type="body" sz="quarter" idx="42"/>
          </p:nvPr>
        </p:nvSpPr>
        <p:spPr/>
        <p:txBody>
          <a:bodyPr/>
          <a:lstStyle/>
          <a:p>
            <a:r>
              <a:rPr lang="pt-PT" dirty="0" smtClean="0"/>
              <a:t>For Email Service</a:t>
            </a:r>
            <a:endParaRPr lang="pt-PT" dirty="0"/>
          </a:p>
          <a:p>
            <a:pPr lvl="1"/>
            <a:r>
              <a:rPr lang="en-US" dirty="0" smtClean="0"/>
              <a:t>From</a:t>
            </a:r>
            <a:endParaRPr lang="en-US" dirty="0"/>
          </a:p>
          <a:p>
            <a:pPr lvl="1"/>
            <a:r>
              <a:rPr lang="en-US" dirty="0" smtClean="0"/>
              <a:t>To</a:t>
            </a:r>
            <a:endParaRPr lang="en-US" dirty="0"/>
          </a:p>
          <a:p>
            <a:pPr lvl="1"/>
            <a:r>
              <a:rPr lang="en-US" dirty="0" smtClean="0"/>
              <a:t>Body</a:t>
            </a:r>
            <a:endParaRPr lang="pt-PT" dirty="0"/>
          </a:p>
        </p:txBody>
      </p:sp>
      <p:sp>
        <p:nvSpPr>
          <p:cNvPr id="21" name="Retângulo 43">
            <a:extLst>
              <a:ext uri="{FF2B5EF4-FFF2-40B4-BE49-F238E27FC236}">
                <a16:creationId xmlns:a16="http://schemas.microsoft.com/office/drawing/2014/main" xmlns=""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a16="http://schemas.microsoft.com/office/drawing/2014/main" xmlns=""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10</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a16="http://schemas.microsoft.com/office/drawing/2014/main" xmlns=""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a16="http://schemas.microsoft.com/office/drawing/2014/main" xmlns=""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785264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THANK YOU</a:t>
            </a:r>
            <a:endParaRPr lang="en-US" dirty="0"/>
          </a:p>
        </p:txBody>
      </p:sp>
    </p:spTree>
    <p:extLst>
      <p:ext uri="{BB962C8B-B14F-4D97-AF65-F5344CB8AC3E}">
        <p14:creationId xmlns:p14="http://schemas.microsoft.com/office/powerpoint/2010/main" xmlns="" val="1727590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CAPSTORE APPLICATION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1"/>
          </p:nvPr>
        </p:nvSpPr>
        <p:spPr/>
        <p:txBody>
          <a:bodyPr/>
          <a:lstStyle/>
          <a:p>
            <a:r>
              <a:rPr lang="en-US" b="1" dirty="0" smtClean="0"/>
              <a:t> Modules Assigned</a:t>
            </a:r>
            <a:endParaRPr lang="en-US"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4294967295"/>
          </p:nvPr>
        </p:nvSpPr>
        <p:spPr>
          <a:xfrm>
            <a:off x="533400" y="2590800"/>
            <a:ext cx="10896600" cy="3870325"/>
          </a:xfrm>
        </p:spPr>
        <p:txBody>
          <a:bodyPr>
            <a:normAutofit/>
          </a:bodyPr>
          <a:lstStyle/>
          <a:p>
            <a:pPr lvl="0">
              <a:buFont typeface="Arial" pitchFamily="34" charset="0"/>
              <a:buChar char="•"/>
            </a:pPr>
            <a:r>
              <a:rPr lang="en-US" sz="2000" b="1" dirty="0" smtClean="0"/>
              <a:t>Password Encryption</a:t>
            </a:r>
          </a:p>
          <a:p>
            <a:pPr lvl="0">
              <a:buFont typeface="Arial" pitchFamily="34" charset="0"/>
              <a:buChar char="•"/>
            </a:pPr>
            <a:r>
              <a:rPr lang="en-US" sz="2000" b="1" dirty="0" smtClean="0"/>
              <a:t>Forget Password</a:t>
            </a:r>
          </a:p>
          <a:p>
            <a:pPr lvl="0">
              <a:buFont typeface="Arial" pitchFamily="34" charset="0"/>
              <a:buChar char="•"/>
            </a:pPr>
            <a:r>
              <a:rPr lang="en-US" sz="2000" b="1" dirty="0" smtClean="0"/>
              <a:t>Change</a:t>
            </a:r>
            <a:r>
              <a:rPr lang="en-US" sz="2000" b="1" dirty="0" smtClean="0"/>
              <a:t> Password</a:t>
            </a:r>
          </a:p>
          <a:p>
            <a:pPr lvl="0">
              <a:buFont typeface="Arial" pitchFamily="34" charset="0"/>
              <a:buChar char="•"/>
            </a:pPr>
            <a:r>
              <a:rPr lang="en-US" sz="2000" b="1" dirty="0" smtClean="0"/>
              <a:t>Validation of User</a:t>
            </a:r>
          </a:p>
          <a:p>
            <a:pPr lvl="0">
              <a:buFont typeface="Arial" pitchFamily="34" charset="0"/>
              <a:buChar char="•"/>
            </a:pPr>
            <a:r>
              <a:rPr lang="en-US" sz="2000" b="1" dirty="0" smtClean="0"/>
              <a:t>Email Service</a:t>
            </a:r>
            <a:endParaRPr lang="en-US" sz="2000" b="1" dirty="0"/>
          </a:p>
        </p:txBody>
      </p:sp>
    </p:spTree>
    <p:extLst>
      <p:ext uri="{BB962C8B-B14F-4D97-AF65-F5344CB8AC3E}">
        <p14:creationId xmlns:p14="http://schemas.microsoft.com/office/powerpoint/2010/main" xmlns="" val="1068206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40120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2800" dirty="0" smtClean="0"/>
              <a:t>Password Encryption:</a:t>
            </a:r>
          </a:p>
          <a:p>
            <a:endParaRPr lang="en-US" sz="2800" dirty="0" smtClean="0"/>
          </a:p>
          <a:p>
            <a:pPr>
              <a:buFont typeface="Arial" pitchFamily="34" charset="0"/>
              <a:buChar char="•"/>
            </a:pPr>
            <a:r>
              <a:rPr lang="en-US" sz="2800" dirty="0" smtClean="0"/>
              <a:t>During registration, the customer enters the password of their choice.</a:t>
            </a:r>
          </a:p>
          <a:p>
            <a:pPr>
              <a:buFont typeface="Arial" pitchFamily="34" charset="0"/>
              <a:buChar char="•"/>
            </a:pPr>
            <a:r>
              <a:rPr lang="en-US" sz="2800" dirty="0" smtClean="0"/>
              <a:t>Password is checked with the validation constraints.</a:t>
            </a:r>
          </a:p>
          <a:p>
            <a:pPr>
              <a:buFont typeface="Arial" pitchFamily="34" charset="0"/>
              <a:buChar char="•"/>
            </a:pPr>
            <a:r>
              <a:rPr lang="en-US" sz="2800" dirty="0" smtClean="0"/>
              <a:t>If it satisfies the constraints, then password is encrypted and stored in the database.</a:t>
            </a:r>
          </a:p>
          <a:p>
            <a:pPr>
              <a:buFont typeface="Arial" pitchFamily="34" charset="0"/>
              <a:buChar char="•"/>
            </a:pPr>
            <a:r>
              <a:rPr lang="en-US" sz="28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2800" dirty="0" smtClean="0"/>
              <a:t>Forgot Password:</a:t>
            </a:r>
          </a:p>
          <a:p>
            <a:endParaRPr lang="en-US" sz="2800" dirty="0" smtClean="0"/>
          </a:p>
          <a:p>
            <a:pPr>
              <a:buFont typeface="Arial" pitchFamily="34" charset="0"/>
              <a:buChar char="•"/>
            </a:pPr>
            <a:r>
              <a:rPr lang="en-US" sz="2800" dirty="0" smtClean="0"/>
              <a:t>During login, if customer forgets the password, they can click forgot password.</a:t>
            </a:r>
          </a:p>
          <a:p>
            <a:pPr>
              <a:buFont typeface="Arial" pitchFamily="34" charset="0"/>
              <a:buChar char="•"/>
            </a:pPr>
            <a:r>
              <a:rPr lang="en-US" sz="2800" dirty="0" smtClean="0"/>
              <a:t>Customer will be navigated to the page where he has to enter email id.</a:t>
            </a:r>
          </a:p>
          <a:p>
            <a:pPr>
              <a:buFont typeface="Arial" pitchFamily="34" charset="0"/>
              <a:buChar char="•"/>
            </a:pPr>
            <a:r>
              <a:rPr lang="en-US" sz="2800" dirty="0" smtClean="0"/>
              <a:t>Upon verification of email, decrypted password will be sent through email.</a:t>
            </a:r>
          </a:p>
          <a:p>
            <a:pPr>
              <a:buFont typeface="Arial" pitchFamily="34" charset="0"/>
              <a:buChar char="•"/>
            </a:pPr>
            <a:r>
              <a:rPr lang="en-US" sz="2800" dirty="0" smtClean="0"/>
              <a:t> Tables to be interacted are customer, merchant and email.</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56938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2800" dirty="0" smtClean="0"/>
              <a:t>Change Password:</a:t>
            </a:r>
          </a:p>
          <a:p>
            <a:endParaRPr lang="en-US" sz="2800" dirty="0" smtClean="0"/>
          </a:p>
          <a:p>
            <a:pPr>
              <a:buFont typeface="Arial" pitchFamily="34" charset="0"/>
              <a:buChar char="•"/>
            </a:pPr>
            <a:r>
              <a:rPr lang="en-US" sz="2800" dirty="0" smtClean="0"/>
              <a:t>Users have the option to change the password from their profile.</a:t>
            </a:r>
          </a:p>
          <a:p>
            <a:pPr>
              <a:buFont typeface="Arial" pitchFamily="34" charset="0"/>
              <a:buChar char="•"/>
            </a:pPr>
            <a:r>
              <a:rPr lang="en-US" sz="2800" dirty="0" smtClean="0"/>
              <a:t>Customer will be navigated to the page where he has to </a:t>
            </a:r>
            <a:r>
              <a:rPr lang="en-US" sz="2800" dirty="0" smtClean="0"/>
              <a:t>enter current and the new password which should not be same.</a:t>
            </a:r>
          </a:p>
          <a:p>
            <a:pPr>
              <a:buFont typeface="Arial" pitchFamily="34" charset="0"/>
              <a:buChar char="•"/>
            </a:pPr>
            <a:r>
              <a:rPr lang="en-US" sz="2800" dirty="0" smtClean="0"/>
              <a:t>Password is checked with the validation constraints.</a:t>
            </a:r>
          </a:p>
          <a:p>
            <a:pPr>
              <a:buFont typeface="Arial" pitchFamily="34" charset="0"/>
              <a:buChar char="•"/>
            </a:pPr>
            <a:r>
              <a:rPr lang="en-US" sz="2800" dirty="0" smtClean="0"/>
              <a:t>If it satisfies the constraints, then password is encrypted and stored in the database.</a:t>
            </a:r>
          </a:p>
          <a:p>
            <a:pPr>
              <a:buFont typeface="Arial" pitchFamily="34" charset="0"/>
              <a:buChar char="•"/>
            </a:pPr>
            <a:r>
              <a:rPr lang="en-US" sz="2800" dirty="0" smtClean="0"/>
              <a:t> Tables to be interacted are customer and merchant.</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2800" dirty="0" smtClean="0"/>
              <a:t>Validation of Merchant:</a:t>
            </a:r>
          </a:p>
          <a:p>
            <a:endParaRPr lang="en-US" sz="2800" dirty="0" smtClean="0"/>
          </a:p>
          <a:p>
            <a:pPr>
              <a:buFont typeface="Arial" pitchFamily="34" charset="0"/>
              <a:buChar char="•"/>
            </a:pPr>
            <a:r>
              <a:rPr lang="en-US" sz="2800" dirty="0" smtClean="0"/>
              <a:t>Upon new registration by a merchant, they have to wait for getting approval from admin.</a:t>
            </a:r>
          </a:p>
          <a:p>
            <a:pPr>
              <a:buFont typeface="Arial" pitchFamily="34" charset="0"/>
              <a:buChar char="•"/>
            </a:pPr>
            <a:r>
              <a:rPr lang="en-US" sz="2800" dirty="0" smtClean="0"/>
              <a:t>In the admin dashboard full list of unvalidated merchants are shown.</a:t>
            </a:r>
          </a:p>
          <a:p>
            <a:pPr>
              <a:buFont typeface="Arial" pitchFamily="34" charset="0"/>
              <a:buChar char="•"/>
            </a:pPr>
            <a:r>
              <a:rPr lang="en-US" sz="2800" dirty="0" smtClean="0"/>
              <a:t>Based on certain criteria admin can approve or deny merchant registration .</a:t>
            </a:r>
          </a:p>
          <a:p>
            <a:pPr>
              <a:buFont typeface="Arial" pitchFamily="34" charset="0"/>
              <a:buChar char="•"/>
            </a:pPr>
            <a:r>
              <a:rPr lang="en-US" sz="2800" dirty="0" smtClean="0"/>
              <a:t> Table to be interacted is merchant.</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xmlns="" val="0"/>
              </a:ext>
            </a:extLst>
          </a:blip>
          <a:srcRect l="9322" r="9322"/>
          <a:stretch/>
        </p:blipFill>
        <p:spPr>
          <a:xfrm>
            <a:off x="0" y="1825625"/>
            <a:ext cx="10515600" cy="4351338"/>
          </a:xfrm>
          <a:prstGeom prst="rect">
            <a:avLst/>
          </a:prstGeom>
        </p:spPr>
      </p:pic>
      <p:sp>
        <p:nvSpPr>
          <p:cNvPr id="2" name="TextBox 1"/>
          <p:cNvSpPr txBox="1"/>
          <p:nvPr/>
        </p:nvSpPr>
        <p:spPr>
          <a:xfrm>
            <a:off x="533400" y="8382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r>
              <a:rPr lang="en-US" sz="2800" b="1" dirty="0"/>
              <a:t> </a:t>
            </a:r>
            <a:r>
              <a:rPr lang="en-US" sz="2800" b="1" dirty="0" smtClean="0"/>
              <a:t>                  </a:t>
            </a:r>
            <a:r>
              <a:rPr lang="en-US" sz="2800" dirty="0" smtClean="0"/>
              <a:t>Email Service:</a:t>
            </a:r>
          </a:p>
          <a:p>
            <a:endParaRPr lang="en-US" sz="2800" dirty="0" smtClean="0"/>
          </a:p>
          <a:p>
            <a:pPr>
              <a:buFont typeface="Arial" pitchFamily="34" charset="0"/>
              <a:buChar char="•"/>
            </a:pPr>
            <a:r>
              <a:rPr lang="en-US" sz="2800" dirty="0" smtClean="0"/>
              <a:t>For verification and promotion purpose, the email service acts as the communication platform.</a:t>
            </a:r>
          </a:p>
          <a:p>
            <a:pPr>
              <a:buFont typeface="Arial" pitchFamily="34" charset="0"/>
              <a:buChar char="•"/>
            </a:pPr>
            <a:r>
              <a:rPr lang="en-US" sz="2800" dirty="0" smtClean="0"/>
              <a:t>Admins and Merchants can use the service to contact each other or the user.</a:t>
            </a:r>
          </a:p>
          <a:p>
            <a:pPr>
              <a:buFont typeface="Arial" pitchFamily="34" charset="0"/>
              <a:buChar char="•"/>
            </a:pPr>
            <a:r>
              <a:rPr lang="en-US" sz="2800" dirty="0" smtClean="0"/>
              <a:t> Tables to be interacted are merchant, admin, customer and email.</a:t>
            </a:r>
          </a:p>
          <a:p>
            <a:pPr>
              <a:buFont typeface="Arial" pitchFamily="34" charset="0"/>
              <a:buChar char="•"/>
            </a:pPr>
            <a:endParaRPr lang="en-US" sz="2800" dirty="0"/>
          </a:p>
        </p:txBody>
      </p:sp>
    </p:spTree>
    <p:extLst>
      <p:ext uri="{BB962C8B-B14F-4D97-AF65-F5344CB8AC3E}">
        <p14:creationId xmlns:p14="http://schemas.microsoft.com/office/powerpoint/2010/main" xmlns="" val="12532052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a:xfrm>
            <a:off x="762000" y="4038600"/>
            <a:ext cx="2874219" cy="1711208"/>
          </a:xfrm>
        </p:spPr>
        <p:txBody>
          <a:bodyPr/>
          <a:lstStyle/>
          <a:p>
            <a:pPr>
              <a:buFont typeface="Arial" pitchFamily="34" charset="0"/>
              <a:buChar char="•"/>
            </a:pPr>
            <a:r>
              <a:rPr lang="pt-PT" dirty="0" smtClean="0"/>
              <a:t>Customer Id</a:t>
            </a:r>
          </a:p>
          <a:p>
            <a:pPr>
              <a:buFont typeface="Arial" pitchFamily="34" charset="0"/>
              <a:buChar char="•"/>
            </a:pPr>
            <a:r>
              <a:rPr lang="pt-PT" dirty="0" smtClean="0"/>
              <a:t>Name</a:t>
            </a:r>
          </a:p>
          <a:p>
            <a:pPr>
              <a:buFont typeface="Arial" pitchFamily="34" charset="0"/>
              <a:buChar char="•"/>
            </a:pPr>
            <a:r>
              <a:rPr lang="pt-PT" dirty="0" smtClean="0"/>
              <a:t>Phone Number</a:t>
            </a:r>
          </a:p>
          <a:p>
            <a:pPr>
              <a:buFont typeface="Arial" pitchFamily="34" charset="0"/>
              <a:buChar char="•"/>
            </a:pPr>
            <a:r>
              <a:rPr lang="pt-PT" dirty="0" smtClean="0"/>
              <a:t>Email Id</a:t>
            </a:r>
          </a:p>
          <a:p>
            <a:pPr>
              <a:buFont typeface="Arial" pitchFamily="34" charset="0"/>
              <a:buChar char="•"/>
            </a:pPr>
            <a:r>
              <a:rPr lang="pt-PT" dirty="0" smtClean="0"/>
              <a:t>DOB</a:t>
            </a:r>
          </a:p>
          <a:p>
            <a:pPr>
              <a:buFont typeface="Arial" pitchFamily="34" charset="0"/>
              <a:buChar char="•"/>
            </a:pPr>
            <a:r>
              <a:rPr lang="pt-PT" dirty="0" smtClean="0"/>
              <a:t>Password</a:t>
            </a:r>
          </a:p>
          <a:p>
            <a:endParaRPr lang="pt-PT" dirty="0" smtClean="0"/>
          </a:p>
          <a:p>
            <a:pPr>
              <a:buFont typeface="Arial" pitchFamily="34" charset="0"/>
              <a:buChar char="•"/>
            </a:pP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Merchant</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r>
              <a:rPr lang="da-DK" dirty="0" smtClean="0"/>
              <a:t>Email</a:t>
            </a:r>
            <a:endParaRPr lang="da-DK" dirty="0"/>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a:xfrm>
            <a:off x="304800" y="381000"/>
            <a:ext cx="6477232" cy="863600"/>
          </a:xfrm>
        </p:spPr>
        <p:txBody>
          <a:bodyPr/>
          <a:lstStyle/>
          <a:p>
            <a:r>
              <a:rPr lang="en-US" dirty="0" smtClean="0"/>
              <a:t>Tables used</a:t>
            </a:r>
            <a:endParaRPr lang="pt-PT"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p:txBody>
          <a:bodyPr/>
          <a:lstStyle/>
          <a:p>
            <a:pPr>
              <a:buFont typeface="Arial" pitchFamily="34" charset="0"/>
              <a:buChar char="•"/>
            </a:pPr>
            <a:r>
              <a:rPr lang="pt-PT" dirty="0" smtClean="0"/>
              <a:t>Merchant Id</a:t>
            </a:r>
          </a:p>
          <a:p>
            <a:pPr>
              <a:buFont typeface="Arial" pitchFamily="34" charset="0"/>
              <a:buChar char="•"/>
            </a:pPr>
            <a:r>
              <a:rPr lang="pt-PT" dirty="0" smtClean="0"/>
              <a:t>Name</a:t>
            </a:r>
          </a:p>
          <a:p>
            <a:pPr>
              <a:buFont typeface="Arial" pitchFamily="34" charset="0"/>
              <a:buChar char="•"/>
            </a:pPr>
            <a:r>
              <a:rPr lang="pt-PT" dirty="0" smtClean="0"/>
              <a:t>Company Name</a:t>
            </a:r>
          </a:p>
          <a:p>
            <a:pPr>
              <a:buFont typeface="Arial" pitchFamily="34" charset="0"/>
              <a:buChar char="•"/>
            </a:pPr>
            <a:r>
              <a:rPr lang="pt-PT" dirty="0" smtClean="0"/>
              <a:t>Email Id</a:t>
            </a:r>
          </a:p>
          <a:p>
            <a:pPr>
              <a:buFont typeface="Arial" pitchFamily="34" charset="0"/>
              <a:buChar char="•"/>
            </a:pPr>
            <a:r>
              <a:rPr lang="pt-PT" dirty="0" smtClean="0"/>
              <a:t>Password</a:t>
            </a:r>
          </a:p>
          <a:p>
            <a:pPr>
              <a:buFont typeface="Arial" pitchFamily="34" charset="0"/>
              <a:buChar char="•"/>
            </a:pPr>
            <a:r>
              <a:rPr lang="pt-PT" dirty="0" smtClean="0"/>
              <a:t>Status</a:t>
            </a: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pPr>
              <a:buFont typeface="Arial" pitchFamily="34" charset="0"/>
              <a:buChar char="•"/>
            </a:pPr>
            <a:r>
              <a:rPr lang="pt-PT" dirty="0" smtClean="0"/>
              <a:t>Id</a:t>
            </a:r>
          </a:p>
          <a:p>
            <a:pPr>
              <a:buFont typeface="Arial" pitchFamily="34" charset="0"/>
              <a:buChar char="•"/>
            </a:pPr>
            <a:r>
              <a:rPr lang="pt-PT" dirty="0" smtClean="0"/>
              <a:t>From</a:t>
            </a:r>
          </a:p>
          <a:p>
            <a:pPr>
              <a:buFont typeface="Arial" pitchFamily="34" charset="0"/>
              <a:buChar char="•"/>
            </a:pPr>
            <a:r>
              <a:rPr lang="pt-PT" dirty="0" smtClean="0"/>
              <a:t>To</a:t>
            </a:r>
          </a:p>
          <a:p>
            <a:pPr>
              <a:buFont typeface="Arial" pitchFamily="34" charset="0"/>
              <a:buChar char="•"/>
            </a:pPr>
            <a:r>
              <a:rPr lang="pt-PT" dirty="0" smtClean="0"/>
              <a:t>Body</a:t>
            </a:r>
          </a:p>
          <a:p>
            <a:pPr>
              <a:buFont typeface="Arial" pitchFamily="34" charset="0"/>
              <a:buChar char="•"/>
            </a:pPr>
            <a:r>
              <a:rPr lang="pt-PT" dirty="0" smtClean="0"/>
              <a:t>Date</a:t>
            </a:r>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xmlns="" val="30089209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174</TotalTime>
  <Words>591</Words>
  <Application>Microsoft Office PowerPoint</Application>
  <PresentationFormat>Custom</PresentationFormat>
  <Paragraphs>107</Paragraphs>
  <Slides>12</Slides>
  <Notes>8</Notes>
  <HiddenSlides>0</HiddenSlides>
  <MMClips>0</MMClips>
  <ScaleCrop>false</ScaleCrop>
  <HeadingPairs>
    <vt:vector size="4" baseType="variant">
      <vt:variant>
        <vt:lpstr>Theme</vt:lpstr>
      </vt:variant>
      <vt:variant>
        <vt:i4>4</vt:i4>
      </vt:variant>
      <vt:variant>
        <vt:lpstr>Slide Titles</vt:lpstr>
      </vt:variant>
      <vt:variant>
        <vt:i4>12</vt:i4>
      </vt:variant>
    </vt:vector>
  </HeadingPairs>
  <TitlesOfParts>
    <vt:vector size="16" baseType="lpstr">
      <vt:lpstr>Capgemini 2017_Cover slides</vt:lpstr>
      <vt:lpstr>Section slides</vt:lpstr>
      <vt:lpstr>Content Layouts</vt:lpstr>
      <vt:lpstr>Content and Image Layouts</vt:lpstr>
      <vt:lpstr>  Team 2    Ashwin R  Likitha V  Sandhya R  Ashwini T</vt:lpstr>
      <vt:lpstr>Slide 2</vt:lpstr>
      <vt:lpstr>Slide 3</vt:lpstr>
      <vt:lpstr>Slide 4</vt:lpstr>
      <vt:lpstr>Slide 5</vt:lpstr>
      <vt:lpstr>Slide 6</vt:lpstr>
      <vt:lpstr>Slide 7</vt:lpstr>
      <vt:lpstr>Slide 8</vt:lpstr>
      <vt:lpstr>Tables used</vt:lpstr>
      <vt:lpstr>Slide 10</vt:lpstr>
      <vt:lpstr>  THANK YOU</vt:lpstr>
      <vt:lpstr>Slide 12</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lvemulap</cp:lastModifiedBy>
  <cp:revision>37</cp:revision>
  <dcterms:created xsi:type="dcterms:W3CDTF">2017-10-18T10:34:16Z</dcterms:created>
  <dcterms:modified xsi:type="dcterms:W3CDTF">2018-08-10T09:06:26Z</dcterms:modified>
</cp:coreProperties>
</file>